
<file path=[Content_Types].xml><?xml version="1.0" encoding="utf-8"?>
<Types xmlns="http://schemas.openxmlformats.org/package/2006/content-types">
  <Default ContentType="image/vnd.ms-photo" Extension="wdp"/>
  <Default ContentType="image/gif" Extension="gif"/>
  <Default ContentType="video/quicktime" Extension="mov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>
      <a:defRPr lang="en-US"/>
    </a:defPPr>
    <a:lvl1pPr defTabSz="4572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4572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4572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4572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4572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4572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4572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4572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4572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E4F6C-4980-408C-9582-790DEE5DF6DD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71A80-BF53-441A-90E5-DD4183391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281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71A80-BF53-441A-90E5-DD418339129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62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5756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55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7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39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24230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343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5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34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465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67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7354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469C431-3089-4FCC-A70C-718E8AC6B279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548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</a:t>
            </a:r>
            <a:br>
              <a:rPr lang="ru-RU" dirty="0"/>
            </a:br>
            <a:r>
              <a:rPr lang="en-US" dirty="0"/>
              <a:t>Telegram</a:t>
            </a:r>
            <a:r>
              <a:rPr lang="ru-RU" dirty="0"/>
              <a:t>-бот</a:t>
            </a:r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для языковой школы «</a:t>
            </a:r>
            <a:r>
              <a:rPr lang="en-US" dirty="0"/>
              <a:t>SkyTat</a:t>
            </a:r>
            <a:r>
              <a:rPr lang="ru-RU" dirty="0"/>
              <a:t>»</a:t>
            </a:r>
          </a:p>
        </p:txBody>
      </p:sp>
      <p:pic>
        <p:nvPicPr>
          <p:cNvPr id="1026" name="Picture 2" descr="https://im0-tub-ru.yandex.net/i?id=b52ed5e5a4970cb28dce6d09b65fc64f-l&amp;n=1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2676" y1="43505" x2="12676" y2="43505"/>
                        <a14:foregroundMark x1="43662" y1="58059" x2="43662" y2="58059"/>
                        <a14:foregroundMark x1="58059" y1="43349" x2="58059" y2="43349"/>
                        <a14:foregroundMark x1="58216" y1="48826" x2="58216" y2="48826"/>
                        <a14:foregroundMark x1="53521" y1="42567" x2="60720" y2="42410"/>
                        <a14:foregroundMark x1="74335" y1="60407" x2="74335" y2="60407"/>
                        <a14:foregroundMark x1="86072" y1="44914" x2="86072" y2="44914"/>
                        <a14:foregroundMark x1="51800" y1="41002" x2="51017" y2="41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079" y="3956279"/>
            <a:ext cx="3240556" cy="32405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8" name="Picture 4" descr="https://upload.wikimedia.org/wikipedia/commons/thumb/8/82/Telegram_logo.svg/1024px-Telegram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2" y="-666808"/>
            <a:ext cx="3599570" cy="3599571"/>
          </a:xfrm>
          <a:prstGeom prst="ellipse">
            <a:avLst/>
          </a:prstGeom>
          <a:ln w="190500" cap="rnd">
            <a:solidFill>
              <a:schemeClr val="bg2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8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>
                <a:latin typeface="Century Gothic" panose="020B0502020202020204" pitchFamily="34" charset="0"/>
              </a:rPr>
              <a:t>Проект представляет из себя </a:t>
            </a:r>
            <a:r>
              <a:rPr lang="en-US" dirty="0">
                <a:latin typeface="Century Gothic" panose="020B0502020202020204" pitchFamily="34" charset="0"/>
              </a:rPr>
              <a:t>Telegram</a:t>
            </a:r>
            <a:r>
              <a:rPr lang="ru-RU" dirty="0">
                <a:latin typeface="Century Gothic" panose="020B0502020202020204" pitchFamily="34" charset="0"/>
              </a:rPr>
              <a:t>-бота для решения проблем, связанных с трудоемкостью организации занятий разговорного клуба </a:t>
            </a:r>
            <a:r>
              <a:rPr lang="en-US" dirty="0">
                <a:latin typeface="Century Gothic" panose="020B0502020202020204" pitchFamily="34" charset="0"/>
              </a:rPr>
              <a:t>“</a:t>
            </a:r>
            <a:r>
              <a:rPr lang="en-US" dirty="0" err="1">
                <a:latin typeface="Century Gothic" panose="020B0502020202020204" pitchFamily="34" charset="0"/>
              </a:rPr>
              <a:t>Skytat</a:t>
            </a:r>
            <a:r>
              <a:rPr lang="en-US" dirty="0">
                <a:latin typeface="Century Gothic" panose="020B0502020202020204" pitchFamily="34" charset="0"/>
              </a:rPr>
              <a:t>”</a:t>
            </a:r>
            <a:r>
              <a:rPr lang="ru-RU" dirty="0">
                <a:latin typeface="Century Gothic" panose="020B0502020202020204" pitchFamily="34" charset="0"/>
              </a:rPr>
              <a:t>. Ранее проектом по созданию вспомогательного бота никто не занимался. Потребность в его создании появилась из-за возникновения проблем устройства учебного процесса с постепенным увеличением количества учеников. Бот будет помогать ученикам ориентироваться в расписании, получать актуальную информацию о занятиях и изучать татарский язык. </a:t>
            </a: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7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3887" y="1751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Century Gothic" panose="020B0502020202020204" pitchFamily="34" charset="0"/>
              </a:rPr>
              <a:t>Задачи</a:t>
            </a:r>
            <a:br>
              <a:rPr lang="ru-RU" sz="4800" dirty="0"/>
            </a:b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0335" y="2266817"/>
            <a:ext cx="7096539" cy="2089702"/>
          </a:xfrm>
          <a:ln w="190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Century Gothic" panose="020B0502020202020204" pitchFamily="34" charset="0"/>
              </a:rPr>
              <a:t>1. Опрос для выявления необходимости;</a:t>
            </a:r>
          </a:p>
          <a:p>
            <a:pPr marL="0" indent="0">
              <a:buNone/>
            </a:pPr>
            <a:r>
              <a:rPr lang="ru-RU" sz="1800" dirty="0">
                <a:latin typeface="Century Gothic" panose="020B0502020202020204" pitchFamily="34" charset="0"/>
              </a:rPr>
              <a:t>2. Запрограммировать </a:t>
            </a:r>
            <a:r>
              <a:rPr lang="ru-RU" sz="1800" dirty="0" err="1">
                <a:latin typeface="Century Gothic" panose="020B0502020202020204" pitchFamily="34" charset="0"/>
              </a:rPr>
              <a:t>Телеграм</a:t>
            </a:r>
            <a:r>
              <a:rPr lang="ru-RU" sz="1800" dirty="0">
                <a:latin typeface="Century Gothic" panose="020B0502020202020204" pitchFamily="34" charset="0"/>
              </a:rPr>
              <a:t>-бот на языке Python;</a:t>
            </a:r>
          </a:p>
          <a:p>
            <a:pPr marL="0" indent="0">
              <a:buNone/>
            </a:pPr>
            <a:r>
              <a:rPr lang="ru-RU" sz="1800" dirty="0">
                <a:latin typeface="Century Gothic" panose="020B0502020202020204" pitchFamily="34" charset="0"/>
              </a:rPr>
              <a:t>3. Автоматизировать рассылку сообщений;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4</a:t>
            </a:r>
            <a:r>
              <a:rPr lang="ru-RU" sz="1800" dirty="0">
                <a:latin typeface="Century Gothic" panose="020B0502020202020204" pitchFamily="34" charset="0"/>
              </a:rPr>
              <a:t>. Подключить татарский словарь к боту.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25329" b="17857"/>
          <a:stretch/>
        </p:blipFill>
        <p:spPr>
          <a:xfrm>
            <a:off x="8647043" y="1160394"/>
            <a:ext cx="3407871" cy="43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4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0FB7E-EF1A-8C6D-EDD3-132B5BBB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Century Gothic" panose="020B0502020202020204" pitchFamily="34" charset="0"/>
              </a:rPr>
              <a:t>Функционал бота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5855C8-B920-BC78-FFAA-4CA568A5D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039082" cy="4050406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Рассылка уведомлений о занятиях(информация хранится в базе данных)</a:t>
            </a:r>
          </a:p>
          <a:p>
            <a:r>
              <a:rPr lang="ru-RU" dirty="0">
                <a:latin typeface="Century Gothic" panose="020B0502020202020204" pitchFamily="34" charset="0"/>
              </a:rPr>
              <a:t>Предоставление справочной информации</a:t>
            </a:r>
          </a:p>
          <a:p>
            <a:r>
              <a:rPr lang="ru-RU" dirty="0">
                <a:latin typeface="Century Gothic" panose="020B0502020202020204" pitchFamily="34" charset="0"/>
              </a:rPr>
              <a:t>Получение случайного слова из словаря(информация хранится в текстовом файле)</a:t>
            </a:r>
          </a:p>
          <a:p>
            <a:r>
              <a:rPr lang="ru-RU" dirty="0">
                <a:latin typeface="Century Gothic" panose="020B0502020202020204" pitchFamily="34" charset="0"/>
              </a:rPr>
              <a:t>Предоставление информации о погоде в Казани с помощью </a:t>
            </a:r>
            <a:r>
              <a:rPr lang="en-US" dirty="0">
                <a:latin typeface="Century Gothic" panose="020B0502020202020204" pitchFamily="34" charset="0"/>
              </a:rPr>
              <a:t>API AccuWeather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21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ách cài đặt PIP trên Windows 11 để chạy và quản lý Python - Sao Hải Vươ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7" t="9881" r="27945" b="12068"/>
          <a:stretch/>
        </p:blipFill>
        <p:spPr bwMode="auto">
          <a:xfrm>
            <a:off x="2331199" y="4325940"/>
            <a:ext cx="2413692" cy="236532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4560" y="228601"/>
            <a:ext cx="9601200" cy="1485900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Century Gothic" panose="020B0502020202020204" pitchFamily="34" charset="0"/>
              </a:rPr>
              <a:t>Результат</a:t>
            </a:r>
          </a:p>
        </p:txBody>
      </p:sp>
      <p:sp>
        <p:nvSpPr>
          <p:cNvPr id="12" name="Овал 11"/>
          <p:cNvSpPr/>
          <p:nvPr/>
        </p:nvSpPr>
        <p:spPr>
          <a:xfrm>
            <a:off x="8483083" y="564167"/>
            <a:ext cx="2222339" cy="730274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START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997214" y="3106737"/>
            <a:ext cx="3194074" cy="810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Выберите группу(по времени)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607524" y="1880093"/>
            <a:ext cx="3978734" cy="77598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Выберите группу преподавателя</a:t>
            </a:r>
          </a:p>
        </p:txBody>
      </p:sp>
      <p:cxnSp>
        <p:nvCxnSpPr>
          <p:cNvPr id="20" name="Прямая со стрелкой 19"/>
          <p:cNvCxnSpPr>
            <a:stCxn id="12" idx="4"/>
            <a:endCxn id="16" idx="0"/>
          </p:cNvCxnSpPr>
          <p:nvPr/>
        </p:nvCxnSpPr>
        <p:spPr>
          <a:xfrm>
            <a:off x="9594253" y="1294441"/>
            <a:ext cx="2638" cy="585652"/>
          </a:xfrm>
          <a:prstGeom prst="straightConnector1">
            <a:avLst/>
          </a:prstGeom>
          <a:ln w="25400">
            <a:headEnd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6" idx="2"/>
            <a:endCxn id="13" idx="0"/>
          </p:cNvCxnSpPr>
          <p:nvPr/>
        </p:nvCxnSpPr>
        <p:spPr>
          <a:xfrm flipH="1">
            <a:off x="9594251" y="2656080"/>
            <a:ext cx="2640" cy="450657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cxnSpLocks/>
            <a:stCxn id="13" idx="2"/>
            <a:endCxn id="5" idx="0"/>
          </p:cNvCxnSpPr>
          <p:nvPr/>
        </p:nvCxnSpPr>
        <p:spPr>
          <a:xfrm>
            <a:off x="9594251" y="3916965"/>
            <a:ext cx="1" cy="73027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CB77E9-9C61-9C8B-3B9F-EB84A0DCC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" y="1340614"/>
            <a:ext cx="6843975" cy="2382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85080" y="1001960"/>
            <a:ext cx="1280160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Код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979AA8DF-2F9B-8525-B7EB-E6F6C5E7FBA8}"/>
              </a:ext>
            </a:extLst>
          </p:cNvPr>
          <p:cNvSpPr/>
          <p:nvPr/>
        </p:nvSpPr>
        <p:spPr>
          <a:xfrm>
            <a:off x="8483082" y="6073260"/>
            <a:ext cx="2222339" cy="730274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entury Gothic" panose="020B0502020202020204" pitchFamily="34" charset="0"/>
              </a:rPr>
              <a:t>Назад</a:t>
            </a:r>
          </a:p>
        </p:txBody>
      </p:sp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03921E80-D938-3AD3-E85D-557F1F8090AA}"/>
              </a:ext>
            </a:extLst>
          </p:cNvPr>
          <p:cNvSpPr/>
          <p:nvPr/>
        </p:nvSpPr>
        <p:spPr>
          <a:xfrm>
            <a:off x="8389898" y="4647239"/>
            <a:ext cx="2408707" cy="73027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Напоминание</a:t>
            </a:r>
            <a:r>
              <a:rPr lang="ru-RU" dirty="0"/>
              <a:t> </a:t>
            </a:r>
            <a:r>
              <a:rPr lang="ru-RU" dirty="0">
                <a:latin typeface="Century Gothic" panose="020B0502020202020204" pitchFamily="34" charset="0"/>
              </a:rPr>
              <a:t>установлено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5E349099-2C7A-6ACC-737F-6C6DC3E41202}"/>
              </a:ext>
            </a:extLst>
          </p:cNvPr>
          <p:cNvCxnSpPr>
            <a:cxnSpLocks/>
            <a:stCxn id="5" idx="4"/>
            <a:endCxn id="17" idx="0"/>
          </p:cNvCxnSpPr>
          <p:nvPr/>
        </p:nvCxnSpPr>
        <p:spPr>
          <a:xfrm>
            <a:off x="9594252" y="5377513"/>
            <a:ext cx="0" cy="695747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62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19476-DF01-5865-72D9-395E2C44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475" y="2686050"/>
            <a:ext cx="2569337" cy="1485900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Century Gothic" panose="020B0502020202020204" pitchFamily="34" charset="0"/>
              </a:rPr>
              <a:t>Хостинг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6D66B-F326-015B-0F57-703CF9F0A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111" y="4786112"/>
            <a:ext cx="2955701" cy="1107583"/>
          </a:xfrm>
        </p:spPr>
        <p:txBody>
          <a:bodyPr>
            <a:norm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Наш бот выложен на хостинг «</a:t>
            </a:r>
            <a:r>
              <a:rPr lang="en-US" dirty="0">
                <a:latin typeface="Century Gothic" panose="020B0502020202020204" pitchFamily="34" charset="0"/>
              </a:rPr>
              <a:t>Deploy-F</a:t>
            </a:r>
            <a:r>
              <a:rPr lang="ru-RU" dirty="0">
                <a:latin typeface="Century Gothic" panose="020B0502020202020204" pitchFamily="34" charset="0"/>
              </a:rPr>
              <a:t>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1F059-3C54-1496-5C47-1B03223CC3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9"/>
          <a:stretch/>
        </p:blipFill>
        <p:spPr>
          <a:xfrm>
            <a:off x="4480062" y="181914"/>
            <a:ext cx="7711938" cy="63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8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PReplay_Final1650820998" descr="RPReplay_Final1650820998">
            <a:hlinkClick r:id="" action="ppaction://media"/>
            <a:extLst>
              <a:ext uri="{FF2B5EF4-FFF2-40B4-BE49-F238E27FC236}">
                <a16:creationId xmlns:a16="http://schemas.microsoft.com/office/drawing/2014/main" id="{50027D78-C389-1928-C06A-053CF8BE87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0924" y="0"/>
            <a:ext cx="316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Century Gothic" panose="020B0502020202020204" pitchFamily="34" charset="0"/>
              </a:rPr>
              <a:t>Возможности для развития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Конфиденциальность бота</a:t>
            </a:r>
          </a:p>
          <a:p>
            <a:r>
              <a:rPr lang="ru-RU" dirty="0"/>
              <a:t>Добавление записи на занятия</a:t>
            </a:r>
          </a:p>
          <a:p>
            <a:r>
              <a:rPr lang="ru-RU" dirty="0"/>
              <a:t>Техническая 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249336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4801" y="506730"/>
            <a:ext cx="9601200" cy="1485900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Century Gothic" panose="020B0502020202020204" pitchFamily="34" charset="0"/>
              </a:rPr>
              <a:t>Спасибо за внимание!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4F0A7-3B5F-4F0E-AC56-8DB0B16151CF}"/>
              </a:ext>
            </a:extLst>
          </p:cNvPr>
          <p:cNvSpPr txBox="1"/>
          <p:nvPr/>
        </p:nvSpPr>
        <p:spPr>
          <a:xfrm>
            <a:off x="5016773" y="5715000"/>
            <a:ext cx="3027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https://t.me/skytat</a:t>
            </a:r>
            <a:r>
              <a:rPr lang="ru-RU" sz="2000" dirty="0">
                <a:latin typeface="Century Gothic" panose="020B0502020202020204" pitchFamily="34" charset="0"/>
              </a:rPr>
              <a:t>_</a:t>
            </a:r>
            <a:r>
              <a:rPr lang="en-US" sz="2000" dirty="0">
                <a:latin typeface="Century Gothic" panose="020B0502020202020204" pitchFamily="34" charset="0"/>
              </a:rPr>
              <a:t>bot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E4A888-0397-48C3-A6A2-7FE1A7C76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69" y="1859339"/>
            <a:ext cx="3406141" cy="340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528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